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Big Shoulders Display Bold" charset="1" panose="00000000000000000000"/>
      <p:regular r:id="rId12"/>
    </p:embeddedFont>
    <p:embeddedFont>
      <p:font typeface="Anton" charset="1" panose="00000500000000000000"/>
      <p:regular r:id="rId13"/>
    </p:embeddedFont>
    <p:embeddedFont>
      <p:font typeface="Poppins" charset="1" panose="00000500000000000000"/>
      <p:regular r:id="rId14"/>
    </p:embeddedFont>
    <p:embeddedFont>
      <p:font typeface="Arimo Italics" charset="1" panose="020B0604020202090204"/>
      <p:regular r:id="rId15"/>
    </p:embeddedFont>
    <p:embeddedFont>
      <p:font typeface="Aileron" charset="1" panose="00000500000000000000"/>
      <p:regular r:id="rId16"/>
    </p:embeddedFont>
    <p:embeddedFont>
      <p:font typeface="Cooper Hewitt" charset="1" panose="00000000000000000000"/>
      <p:regular r:id="rId17"/>
    </p:embeddedFont>
    <p:embeddedFont>
      <p:font typeface="Cooper Hewitt Bold" charset="1" panose="00000000000000000000"/>
      <p:regular r:id="rId18"/>
    </p:embeddedFont>
    <p:embeddedFont>
      <p:font typeface="VAG Rounded Next Shine" charset="1" panose="04020805020F02030202"/>
      <p:regular r:id="rId19"/>
    </p:embeddedFont>
    <p:embeddedFont>
      <p:font typeface="Poppins Bold" charset="1" panose="00000800000000000000"/>
      <p:regular r:id="rId20"/>
    </p:embeddedFont>
    <p:embeddedFont>
      <p:font typeface="Poppins Medium" charset="1" panose="00000600000000000000"/>
      <p:regular r:id="rId21"/>
    </p:embeddedFont>
    <p:embeddedFont>
      <p:font typeface="Poppins Medium Italics" charset="1" panose="00000600000000000000"/>
      <p:regular r:id="rId22"/>
    </p:embeddedFont>
    <p:embeddedFont>
      <p:font typeface="Aileron Italics" charset="1" panose="00000500000000000000"/>
      <p:regular r:id="rId23"/>
    </p:embeddedFont>
    <p:embeddedFont>
      <p:font typeface="TT Bluescreens Bold" charset="1" panose="02000806040000020004"/>
      <p:regular r:id="rId24"/>
    </p:embeddedFont>
    <p:embeddedFont>
      <p:font typeface="Poppins Semi-Bold" charset="1" panose="00000700000000000000"/>
      <p:regular r:id="rId25"/>
    </p:embeddedFont>
    <p:embeddedFont>
      <p:font typeface="Gordita Bold" charset="1" panose="00000000000000000000"/>
      <p:regular r:id="rId26"/>
    </p:embeddedFont>
    <p:embeddedFont>
      <p:font typeface="Mont Bold" charset="1" panose="00000800000000000000"/>
      <p:regular r:id="rId27"/>
    </p:embeddedFont>
    <p:embeddedFont>
      <p:font typeface="Gordita" charset="1" panose="00000000000000000000"/>
      <p:regular r:id="rId28"/>
    </p:embeddedFont>
    <p:embeddedFont>
      <p:font typeface="Gordita Italics" charset="1" panose="00000000000000000000"/>
      <p:regular r:id="rId29"/>
    </p:embeddedFont>
    <p:embeddedFont>
      <p:font typeface="Articulat Bold" charset="1" panose="00000800000000000000"/>
      <p:regular r:id="rId30"/>
    </p:embeddedFont>
    <p:embeddedFont>
      <p:font typeface="Aileron Thin" charset="1" panose="00000300000000000000"/>
      <p:regular r:id="rId31"/>
    </p:embeddedFont>
    <p:embeddedFont>
      <p:font typeface="Aileron Bold Italics" charset="1" panose="00000800000000000000"/>
      <p:regular r:id="rId32"/>
    </p:embeddedFont>
    <p:embeddedFont>
      <p:font typeface="Aileron Bold" charset="1" panose="000008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https://centregives.org/organizations/230-krislund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jpe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7.png" Type="http://schemas.openxmlformats.org/officeDocument/2006/relationships/image"/><Relationship Id="rId17" Target="../media/image28.svg" Type="http://schemas.openxmlformats.org/officeDocument/2006/relationships/image"/><Relationship Id="rId18" Target="../media/image29.png" Type="http://schemas.openxmlformats.org/officeDocument/2006/relationships/image"/><Relationship Id="rId19" Target="../media/image30.svg" Type="http://schemas.openxmlformats.org/officeDocument/2006/relationships/image"/><Relationship Id="rId2" Target="../media/image14.png" Type="http://schemas.openxmlformats.org/officeDocument/2006/relationships/image"/><Relationship Id="rId20" Target="../media/image31.png" Type="http://schemas.openxmlformats.org/officeDocument/2006/relationships/image"/><Relationship Id="rId21" Target="../media/image32.svg" Type="http://schemas.openxmlformats.org/officeDocument/2006/relationships/image"/><Relationship Id="rId22" Target="../media/image33.png" Type="http://schemas.openxmlformats.org/officeDocument/2006/relationships/image"/><Relationship Id="rId23" Target="../media/image34.svg" Type="http://schemas.openxmlformats.org/officeDocument/2006/relationships/image"/><Relationship Id="rId24" Target="../media/image35.png" Type="http://schemas.openxmlformats.org/officeDocument/2006/relationships/image"/><Relationship Id="rId25" Target="../media/image36.svg" Type="http://schemas.openxmlformats.org/officeDocument/2006/relationships/image"/><Relationship Id="rId26" Target="../media/image10.png" Type="http://schemas.openxmlformats.org/officeDocument/2006/relationships/image"/><Relationship Id="rId27" Target="../media/image37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4.jpe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46.png" Type="http://schemas.openxmlformats.org/officeDocument/2006/relationships/image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72000"/>
            </a:blip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338800" y="-38100"/>
            <a:ext cx="17764399" cy="9918538"/>
            <a:chOff x="0" y="0"/>
            <a:chExt cx="23685866" cy="132247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198151" y="0"/>
              <a:ext cx="8591430" cy="6638832"/>
            </a:xfrm>
            <a:custGeom>
              <a:avLst/>
              <a:gdLst/>
              <a:ahLst/>
              <a:cxnLst/>
              <a:rect r="r" b="b" t="t" l="l"/>
              <a:pathLst>
                <a:path h="6638832" w="8591430">
                  <a:moveTo>
                    <a:pt x="0" y="0"/>
                  </a:moveTo>
                  <a:lnTo>
                    <a:pt x="8591430" y="0"/>
                  </a:lnTo>
                  <a:lnTo>
                    <a:pt x="8591430" y="6638832"/>
                  </a:lnTo>
                  <a:lnTo>
                    <a:pt x="0" y="6638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11845859"/>
              <a:ext cx="18591611" cy="12129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566"/>
                </a:lnSpc>
              </a:pPr>
              <a:r>
                <a:rPr lang="en-US" b="true" sz="6566" spc="374">
                  <a:solidFill>
                    <a:srgbClr val="FFF1B3"/>
                  </a:solidFill>
                  <a:latin typeface="Big Shoulders Display Bold"/>
                  <a:ea typeface="Big Shoulders Display Bold"/>
                  <a:cs typeface="Big Shoulders Display Bold"/>
                  <a:sym typeface="Big Shoulders Display Bold"/>
                </a:rPr>
                <a:t>A SUMMER OF FAITH, FUN, AND ADVENTURE</a:t>
              </a:r>
            </a:p>
          </p:txBody>
        </p:sp>
        <p:grpSp>
          <p:nvGrpSpPr>
            <p:cNvPr name="Group 7" id="7"/>
            <p:cNvGrpSpPr/>
            <p:nvPr/>
          </p:nvGrpSpPr>
          <p:grpSpPr>
            <a:xfrm rot="0">
              <a:off x="17212522" y="8699368"/>
              <a:ext cx="3325768" cy="3325755"/>
              <a:chOff x="0" y="0"/>
              <a:chExt cx="6350000" cy="634997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0" t="-25047" r="0" b="-25047"/>
                </a:stretch>
              </a:blip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19550850" y="6638832"/>
              <a:ext cx="3640377" cy="3640362"/>
              <a:chOff x="0" y="0"/>
              <a:chExt cx="6350000" cy="63499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t="0" r="-25046" b="0"/>
                </a:stretch>
              </a:blip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19478074" y="9016943"/>
              <a:ext cx="4207792" cy="4207775"/>
              <a:chOff x="0" y="0"/>
              <a:chExt cx="6350000" cy="6349975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0" t="-25136" r="0" b="-25136"/>
                </a:stretch>
              </a:blip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328678" y="315039"/>
              <a:ext cx="22862549" cy="14121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66"/>
                </a:lnSpc>
              </a:pPr>
              <a:r>
                <a:rPr lang="en-US" b="true" sz="7666" spc="383">
                  <a:solidFill>
                    <a:srgbClr val="40665C"/>
                  </a:solidFill>
                  <a:latin typeface="Big Shoulders Display Bold"/>
                  <a:ea typeface="Big Shoulders Display Bold"/>
                  <a:cs typeface="Big Shoulders Display Bold"/>
                  <a:sym typeface="Big Shoulders Display Bold"/>
                </a:rPr>
                <a:t>REGISTRATION IS OPEN ONLINE AT KRISLUND.ORG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2888517" y="5098800"/>
            <a:ext cx="5176979" cy="5176979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308519" y="319688"/>
            <a:ext cx="9551382" cy="4273123"/>
          </a:xfrm>
          <a:custGeom>
            <a:avLst/>
            <a:gdLst/>
            <a:ahLst/>
            <a:cxnLst/>
            <a:rect r="r" b="b" t="t" l="l"/>
            <a:pathLst>
              <a:path h="4273123" w="9551382">
                <a:moveTo>
                  <a:pt x="0" y="0"/>
                </a:moveTo>
                <a:lnTo>
                  <a:pt x="9551382" y="0"/>
                </a:lnTo>
                <a:lnTo>
                  <a:pt x="9551382" y="4273123"/>
                </a:lnTo>
                <a:lnTo>
                  <a:pt x="0" y="4273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58" r="0" b="-7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871777" y="771119"/>
            <a:ext cx="6762304" cy="1685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4"/>
              </a:lnSpc>
            </a:pPr>
            <a:r>
              <a:rPr lang="en-US" sz="12598" spc="516">
                <a:solidFill>
                  <a:srgbClr val="DB4C27"/>
                </a:solidFill>
                <a:latin typeface="Anton"/>
                <a:ea typeface="Anton"/>
                <a:cs typeface="Anton"/>
                <a:sym typeface="Anton"/>
              </a:rPr>
              <a:t>MAY 6 - 7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8519" y="5406390"/>
            <a:ext cx="12514660" cy="3164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Centre Foundation event that gives more for your donation dollars</a:t>
            </a:r>
          </a:p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during their 2 day event! </a:t>
            </a:r>
          </a:p>
          <a:p>
            <a:pPr algn="ctr">
              <a:lnSpc>
                <a:spcPts val="6423"/>
              </a:lnSpc>
            </a:pPr>
            <a:r>
              <a:rPr lang="en-US" sz="458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Donate to help Krislund at our event site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8318" y="8797607"/>
            <a:ext cx="10975063" cy="80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i="true" u="sng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  <a:hlinkClick r:id="rId4" tooltip="https://centregives.org/organizations/230-krislund"/>
              </a:rPr>
              <a:t>centregives.org/organizations/230-krislund</a:t>
            </a:r>
          </a:p>
        </p:txBody>
      </p:sp>
      <p:sp>
        <p:nvSpPr>
          <p:cNvPr name="TextBox 7" id="7"/>
          <p:cNvSpPr txBox="true"/>
          <p:nvPr/>
        </p:nvSpPr>
        <p:spPr>
          <a:xfrm rot="908643">
            <a:off x="11770840" y="2978274"/>
            <a:ext cx="5625195" cy="2284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sz="8650" spc="86">
                <a:solidFill>
                  <a:srgbClr val="2B8641"/>
                </a:solidFill>
                <a:latin typeface="Aileron"/>
                <a:ea typeface="Aileron"/>
                <a:cs typeface="Aileron"/>
                <a:sym typeface="Aileron"/>
              </a:rPr>
              <a:t>SUPPORT KRISLUND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5891921"/>
          </a:xfrm>
          <a:custGeom>
            <a:avLst/>
            <a:gdLst/>
            <a:ahLst/>
            <a:cxnLst/>
            <a:rect r="r" b="b" t="t" l="l"/>
            <a:pathLst>
              <a:path h="5891921" w="18288000">
                <a:moveTo>
                  <a:pt x="0" y="0"/>
                </a:moveTo>
                <a:lnTo>
                  <a:pt x="18288000" y="0"/>
                </a:lnTo>
                <a:lnTo>
                  <a:pt x="18288000" y="5891921"/>
                </a:lnTo>
                <a:lnTo>
                  <a:pt x="0" y="5891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l="0" t="-2417" r="-47444" b="-82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9230523"/>
            <a:ext cx="18288000" cy="688390"/>
            <a:chOff x="0" y="0"/>
            <a:chExt cx="5510182" cy="2074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510182" cy="207412"/>
            </a:xfrm>
            <a:custGeom>
              <a:avLst/>
              <a:gdLst/>
              <a:ahLst/>
              <a:cxnLst/>
              <a:rect r="r" b="b" t="t" l="l"/>
              <a:pathLst>
                <a:path h="207412" w="5510182">
                  <a:moveTo>
                    <a:pt x="0" y="0"/>
                  </a:moveTo>
                  <a:lnTo>
                    <a:pt x="5510182" y="0"/>
                  </a:lnTo>
                  <a:lnTo>
                    <a:pt x="5510182" y="207412"/>
                  </a:lnTo>
                  <a:lnTo>
                    <a:pt x="0" y="207412"/>
                  </a:lnTo>
                  <a:close/>
                </a:path>
              </a:pathLst>
            </a:custGeom>
            <a:solidFill>
              <a:srgbClr val="2E665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510182" cy="226462"/>
            </a:xfrm>
            <a:prstGeom prst="rect">
              <a:avLst/>
            </a:prstGeom>
          </p:spPr>
          <p:txBody>
            <a:bodyPr anchor="ctr" rtlCol="false" tIns="36225" lIns="36225" bIns="36225" rIns="36225"/>
            <a:lstStyle/>
            <a:p>
              <a:pPr algn="ctr">
                <a:lnSpc>
                  <a:spcPts val="138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48554" y="7524131"/>
            <a:ext cx="15503435" cy="1706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2"/>
              </a:lnSpc>
            </a:pPr>
            <a:r>
              <a:rPr lang="en-US" sz="4544">
                <a:solidFill>
                  <a:srgbClr val="2E665F"/>
                </a:solidFill>
                <a:latin typeface="Cooper Hewitt"/>
                <a:ea typeface="Cooper Hewitt"/>
                <a:cs typeface="Cooper Hewitt"/>
                <a:sym typeface="Cooper Hewitt"/>
              </a:rPr>
              <a:t>HAYRIDE TOURS - COOKOUT - GIANT SWING - MUSIC - ZIPLINE</a:t>
            </a:r>
          </a:p>
          <a:p>
            <a:pPr algn="ctr">
              <a:lnSpc>
                <a:spcPts val="6362"/>
              </a:lnSpc>
            </a:pPr>
            <a:r>
              <a:rPr lang="en-US" sz="4544">
                <a:solidFill>
                  <a:srgbClr val="2E665F"/>
                </a:solidFill>
                <a:latin typeface="Cooper Hewitt"/>
                <a:ea typeface="Cooper Hewitt"/>
                <a:cs typeface="Cooper Hewitt"/>
                <a:sym typeface="Cooper Hewitt"/>
              </a:rPr>
              <a:t>- CAMP DIRECTOR Q&amp;A &amp; MORE!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38156" y="9258041"/>
            <a:ext cx="12611688" cy="660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45"/>
              </a:lnSpc>
              <a:spcBef>
                <a:spcPct val="0"/>
              </a:spcBef>
            </a:pPr>
            <a:r>
              <a:rPr lang="en-US" b="true" sz="3318" spc="122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SCAN HERE TO LET US KNOW WE’LL SEE YOU AT FAMILY DAY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82095" y="8942949"/>
            <a:ext cx="8847" cy="28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218869" y="2245262"/>
            <a:ext cx="7192031" cy="1995789"/>
          </a:xfrm>
          <a:custGeom>
            <a:avLst/>
            <a:gdLst/>
            <a:ahLst/>
            <a:cxnLst/>
            <a:rect r="r" b="b" t="t" l="l"/>
            <a:pathLst>
              <a:path h="1995789" w="7192031">
                <a:moveTo>
                  <a:pt x="0" y="0"/>
                </a:moveTo>
                <a:lnTo>
                  <a:pt x="7192031" y="0"/>
                </a:lnTo>
                <a:lnTo>
                  <a:pt x="7192031" y="1995789"/>
                </a:lnTo>
                <a:lnTo>
                  <a:pt x="0" y="1995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859875" y="881364"/>
            <a:ext cx="6568249" cy="1858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21"/>
              </a:lnSpc>
            </a:pPr>
            <a:r>
              <a:rPr lang="en-US" b="true" sz="7658" spc="536">
                <a:solidFill>
                  <a:srgbClr val="2E665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OPEN HOUSE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776443" y="-384895"/>
            <a:ext cx="2735114" cy="2162010"/>
          </a:xfrm>
          <a:custGeom>
            <a:avLst/>
            <a:gdLst/>
            <a:ahLst/>
            <a:cxnLst/>
            <a:rect r="r" b="b" t="t" l="l"/>
            <a:pathLst>
              <a:path h="2162010" w="2735114">
                <a:moveTo>
                  <a:pt x="0" y="0"/>
                </a:moveTo>
                <a:lnTo>
                  <a:pt x="2735114" y="0"/>
                </a:lnTo>
                <a:lnTo>
                  <a:pt x="2735114" y="2162010"/>
                </a:lnTo>
                <a:lnTo>
                  <a:pt x="0" y="2162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22" t="-536" r="0" b="-536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7781" y="3559305"/>
            <a:ext cx="2308519" cy="93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7"/>
              </a:lnSpc>
            </a:pPr>
            <a:r>
              <a:rPr lang="en-US" sz="6552">
                <a:solidFill>
                  <a:srgbClr val="FFFFFF"/>
                </a:solidFill>
                <a:latin typeface="VAG Rounded Next Shine"/>
                <a:ea typeface="VAG Rounded Next Shine"/>
                <a:cs typeface="VAG Rounded Next Shine"/>
                <a:sym typeface="VAG Rounded Next Shine"/>
              </a:rPr>
              <a:t>DAY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304748" y="4914900"/>
            <a:ext cx="5678505" cy="97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b="true" sz="4960">
                <a:solidFill>
                  <a:srgbClr val="2E665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10:00 AM - 3:00 PM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62399" y="4261924"/>
            <a:ext cx="8563201" cy="977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4"/>
              </a:lnSpc>
            </a:pPr>
            <a:r>
              <a:rPr lang="en-US" b="true" sz="4924">
                <a:solidFill>
                  <a:srgbClr val="2E665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SATURDAY, MAY 16TH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41700" y="5739716"/>
            <a:ext cx="14917143" cy="199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73"/>
              </a:lnSpc>
            </a:pPr>
            <a:r>
              <a:rPr lang="en-US" b="true" sz="5338">
                <a:solidFill>
                  <a:srgbClr val="2E665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Come enjoy a day at camp with friends &amp; family</a:t>
            </a:r>
          </a:p>
          <a:p>
            <a:pPr algn="ctr">
              <a:lnSpc>
                <a:spcPts val="7473"/>
              </a:lnSpc>
            </a:pPr>
            <a:r>
              <a:rPr lang="en-US" b="true" sz="5338">
                <a:solidFill>
                  <a:srgbClr val="2E665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for fun, activities, &amp; food on us!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5987495" y="8070520"/>
            <a:ext cx="2129504" cy="21295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49228" y="0"/>
            <a:ext cx="7438772" cy="10287000"/>
            <a:chOff x="0" y="0"/>
            <a:chExt cx="9918363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3843" t="0" r="13843" b="0"/>
            <a:stretch>
              <a:fillRect/>
            </a:stretch>
          </p:blipFill>
          <p:spPr>
            <a:xfrm flipH="false" flipV="false">
              <a:off x="0" y="0"/>
              <a:ext cx="9918363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453119" y="7594410"/>
            <a:ext cx="10483870" cy="1127575"/>
            <a:chOff x="0" y="0"/>
            <a:chExt cx="2831972" cy="3045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31972" cy="304588"/>
            </a:xfrm>
            <a:custGeom>
              <a:avLst/>
              <a:gdLst/>
              <a:ahLst/>
              <a:cxnLst/>
              <a:rect r="r" b="b" t="t" l="l"/>
              <a:pathLst>
                <a:path h="304588" w="2831972">
                  <a:moveTo>
                    <a:pt x="2123979" y="0"/>
                  </a:moveTo>
                  <a:lnTo>
                    <a:pt x="0" y="0"/>
                  </a:lnTo>
                  <a:lnTo>
                    <a:pt x="0" y="304588"/>
                  </a:lnTo>
                  <a:lnTo>
                    <a:pt x="2123979" y="304588"/>
                  </a:lnTo>
                  <a:lnTo>
                    <a:pt x="2831972" y="152294"/>
                  </a:lnTo>
                  <a:lnTo>
                    <a:pt x="2123979" y="0"/>
                  </a:lnTo>
                  <a:close/>
                </a:path>
              </a:pathLst>
            </a:custGeom>
            <a:solidFill>
              <a:srgbClr val="25685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2433726" cy="323638"/>
            </a:xfrm>
            <a:prstGeom prst="rect">
              <a:avLst/>
            </a:prstGeom>
          </p:spPr>
          <p:txBody>
            <a:bodyPr anchor="ctr" rtlCol="false" tIns="49742" lIns="49742" bIns="49742" rIns="49742"/>
            <a:lstStyle/>
            <a:p>
              <a:pPr algn="ctr">
                <a:lnSpc>
                  <a:spcPts val="1511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2363" y="384059"/>
            <a:ext cx="10836865" cy="1416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1"/>
              </a:lnSpc>
            </a:pPr>
            <a:r>
              <a:rPr lang="en-US" sz="10525">
                <a:solidFill>
                  <a:srgbClr val="25685F"/>
                </a:solidFill>
                <a:latin typeface="Anton"/>
                <a:ea typeface="Anton"/>
                <a:cs typeface="Anton"/>
                <a:sym typeface="Anton"/>
              </a:rPr>
              <a:t>ALUMNI WORK WEEK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3303" y="8636260"/>
            <a:ext cx="8869795" cy="1516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b="true" sz="2759" spc="8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 LET US KNOW HOW TO PLAN FOR YOUR VISIT - SEE YOU SOON!</a:t>
            </a:r>
          </a:p>
          <a:p>
            <a:pPr algn="ctr">
              <a:lnSpc>
                <a:spcPts val="4262"/>
              </a:lnSpc>
            </a:pPr>
            <a:r>
              <a:rPr lang="en-US" b="true" sz="3044" spc="9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true" sz="3044" i="true" spc="94">
                <a:solidFill>
                  <a:srgbClr val="000000"/>
                </a:solidFill>
                <a:latin typeface="Poppins Medium Italics"/>
                <a:ea typeface="Poppins Medium Italics"/>
                <a:cs typeface="Poppins Medium Italics"/>
                <a:sym typeface="Poppins Medium Italics"/>
              </a:rPr>
              <a:t>For more details call 814-548-6475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7166" y="3005787"/>
            <a:ext cx="10106149" cy="139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5"/>
              </a:lnSpc>
            </a:pPr>
            <a:r>
              <a:rPr lang="en-US" sz="35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Come help get camp ready for campers and enjoy a week of fun with camp friends!</a:t>
            </a:r>
          </a:p>
          <a:p>
            <a:pPr algn="ctr">
              <a:lnSpc>
                <a:spcPts val="3535"/>
              </a:lnSpc>
            </a:pPr>
            <a:r>
              <a:rPr lang="en-US" sz="35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There are projects for ALL skill levels!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6932594"/>
            <a:ext cx="10849228" cy="613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58"/>
              </a:lnSpc>
            </a:pPr>
            <a:r>
              <a:rPr lang="en-US" sz="3613" i="true" u="sng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Cabin Rental: is available at $20 per night</a:t>
            </a:r>
          </a:p>
        </p:txBody>
      </p:sp>
      <p:sp>
        <p:nvSpPr>
          <p:cNvPr name="TextBox 11" id="11"/>
          <p:cNvSpPr txBox="true"/>
          <p:nvPr/>
        </p:nvSpPr>
        <p:spPr>
          <a:xfrm rot="-21772">
            <a:off x="372107" y="1829611"/>
            <a:ext cx="10094842" cy="1325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69"/>
              </a:lnSpc>
            </a:pPr>
            <a:r>
              <a:rPr lang="en-US" sz="11461" b="true">
                <a:solidFill>
                  <a:srgbClr val="694B4B"/>
                </a:solidFill>
                <a:latin typeface="TT Bluescreens Bold"/>
                <a:ea typeface="TT Bluescreens Bold"/>
                <a:cs typeface="TT Bluescreens Bold"/>
                <a:sym typeface="TT Bluescreens Bold"/>
              </a:rPr>
              <a:t>May 12th -17th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860458" y="5798654"/>
            <a:ext cx="5128653" cy="760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1"/>
              </a:lnSpc>
            </a:pPr>
            <a:r>
              <a:rPr lang="en-US" b="true" sz="4179" spc="-259">
                <a:solidFill>
                  <a:srgbClr val="694B4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$20 FOR JUST A DAY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13745" y="5265254"/>
            <a:ext cx="7118944" cy="497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-Includes meals and twin bed in the lodge.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933212" y="6502117"/>
            <a:ext cx="4983145" cy="49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2927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-Includes meals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55132" y="4497083"/>
            <a:ext cx="5326601" cy="82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4"/>
              </a:lnSpc>
            </a:pPr>
            <a:r>
              <a:rPr lang="en-US" b="true" sz="4632" spc="-287">
                <a:solidFill>
                  <a:srgbClr val="694B4B"/>
                </a:solidFill>
                <a:latin typeface="Poppins Bold"/>
                <a:ea typeface="Poppins Bold"/>
                <a:cs typeface="Poppins Bold"/>
                <a:sym typeface="Poppins Bold"/>
              </a:rPr>
              <a:t>$100 FOR THE WEEK</a:t>
            </a:r>
            <a:r>
              <a:rPr lang="en-US" b="true" sz="4632" spc="-287">
                <a:solidFill>
                  <a:srgbClr val="694B4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0803272" y="7411957"/>
            <a:ext cx="1604602" cy="1604602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-21772">
            <a:off x="-847150" y="7856901"/>
            <a:ext cx="8097670" cy="1057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55"/>
              </a:lnSpc>
            </a:pPr>
            <a:r>
              <a:rPr lang="en-US" b="true" sz="9194" spc="1489">
                <a:solidFill>
                  <a:srgbClr val="FFFFFF"/>
                </a:solidFill>
                <a:latin typeface="TT Bluescreens Bold"/>
                <a:ea typeface="TT Bluescreens Bold"/>
                <a:cs typeface="TT Bluescreens Bold"/>
                <a:sym typeface="TT Bluescreens Bold"/>
              </a:rPr>
              <a:t>SCAN HERE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655704" y="4242510"/>
            <a:ext cx="5316724" cy="6131835"/>
            <a:chOff x="0" y="0"/>
            <a:chExt cx="812800" cy="9374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937411"/>
            </a:xfrm>
            <a:custGeom>
              <a:avLst/>
              <a:gdLst/>
              <a:ahLst/>
              <a:cxnLst/>
              <a:rect r="r" b="b" t="t" l="l"/>
              <a:pathLst>
                <a:path h="93741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37411"/>
                  </a:lnTo>
                  <a:lnTo>
                    <a:pt x="0" y="93741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3608374">
            <a:off x="5853434" y="3916181"/>
            <a:ext cx="12033869" cy="4326422"/>
          </a:xfrm>
          <a:custGeom>
            <a:avLst/>
            <a:gdLst/>
            <a:ahLst/>
            <a:cxnLst/>
            <a:rect r="r" b="b" t="t" l="l"/>
            <a:pathLst>
              <a:path h="4326422" w="12033869">
                <a:moveTo>
                  <a:pt x="0" y="0"/>
                </a:moveTo>
                <a:lnTo>
                  <a:pt x="12033869" y="0"/>
                </a:lnTo>
                <a:lnTo>
                  <a:pt x="12033869" y="4326422"/>
                </a:lnTo>
                <a:lnTo>
                  <a:pt x="0" y="432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823" t="-154192" r="-92168" b="-56752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1383863" y="3808547"/>
            <a:ext cx="11111000" cy="3416632"/>
          </a:xfrm>
          <a:custGeom>
            <a:avLst/>
            <a:gdLst/>
            <a:ahLst/>
            <a:cxnLst/>
            <a:rect r="r" b="b" t="t" l="l"/>
            <a:pathLst>
              <a:path h="3416632" w="11111000">
                <a:moveTo>
                  <a:pt x="0" y="0"/>
                </a:moveTo>
                <a:lnTo>
                  <a:pt x="11111000" y="0"/>
                </a:lnTo>
                <a:lnTo>
                  <a:pt x="11111000" y="3416633"/>
                </a:lnTo>
                <a:lnTo>
                  <a:pt x="0" y="3416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8120" y="693292"/>
            <a:ext cx="10676121" cy="197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57"/>
              </a:lnSpc>
            </a:pPr>
            <a:r>
              <a:rPr lang="en-US" b="true" sz="6388" spc="-396">
                <a:solidFill>
                  <a:srgbClr val="40665C"/>
                </a:solidFill>
                <a:latin typeface="Gordita Bold"/>
                <a:ea typeface="Gordita Bold"/>
                <a:cs typeface="Gordita Bold"/>
                <a:sym typeface="Gordita Bold"/>
              </a:rPr>
              <a:t>MANDATED REPORTER</a:t>
            </a:r>
          </a:p>
          <a:p>
            <a:pPr algn="l">
              <a:lnSpc>
                <a:spcPts val="7857"/>
              </a:lnSpc>
            </a:pPr>
            <a:r>
              <a:rPr lang="en-US" b="true" sz="6388" spc="-396">
                <a:solidFill>
                  <a:srgbClr val="40665C"/>
                </a:solidFill>
                <a:latin typeface="Gordita Bold"/>
                <a:ea typeface="Gordita Bold"/>
                <a:cs typeface="Gordita Bold"/>
                <a:sym typeface="Gordita Bold"/>
              </a:rPr>
              <a:t>TRAINING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87143" y="2463546"/>
            <a:ext cx="5440572" cy="1149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3"/>
              </a:lnSpc>
            </a:pPr>
            <a:r>
              <a:rPr lang="en-US" sz="2872" b="true">
                <a:solidFill>
                  <a:srgbClr val="B85E25"/>
                </a:solidFill>
                <a:latin typeface="Mont Bold"/>
                <a:ea typeface="Mont Bold"/>
                <a:cs typeface="Mont Bold"/>
                <a:sym typeface="Mont Bold"/>
              </a:rPr>
              <a:t>Learn Skills That Can Make a Difference For Life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337117" y="5366808"/>
            <a:ext cx="4370031" cy="4370031"/>
          </a:xfrm>
          <a:custGeom>
            <a:avLst/>
            <a:gdLst/>
            <a:ahLst/>
            <a:cxnLst/>
            <a:rect r="r" b="b" t="t" l="l"/>
            <a:pathLst>
              <a:path h="4370031" w="4370031">
                <a:moveTo>
                  <a:pt x="0" y="0"/>
                </a:moveTo>
                <a:lnTo>
                  <a:pt x="4370031" y="0"/>
                </a:lnTo>
                <a:lnTo>
                  <a:pt x="4370031" y="4370031"/>
                </a:lnTo>
                <a:lnTo>
                  <a:pt x="0" y="4370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870368" y="5900059"/>
            <a:ext cx="3303529" cy="330352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136" t="0" r="-25136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775375" y="3215249"/>
            <a:ext cx="3262213" cy="3262213"/>
          </a:xfrm>
          <a:custGeom>
            <a:avLst/>
            <a:gdLst/>
            <a:ahLst/>
            <a:cxnLst/>
            <a:rect r="r" b="b" t="t" l="l"/>
            <a:pathLst>
              <a:path h="3262213" w="3262213">
                <a:moveTo>
                  <a:pt x="0" y="0"/>
                </a:moveTo>
                <a:lnTo>
                  <a:pt x="3262213" y="0"/>
                </a:lnTo>
                <a:lnTo>
                  <a:pt x="3262213" y="3262213"/>
                </a:lnTo>
                <a:lnTo>
                  <a:pt x="0" y="3262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1173445" y="3613319"/>
            <a:ext cx="2466073" cy="246607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5136" t="0" r="-25136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161440" y="4083556"/>
            <a:ext cx="346353" cy="346353"/>
          </a:xfrm>
          <a:custGeom>
            <a:avLst/>
            <a:gdLst/>
            <a:ahLst/>
            <a:cxnLst/>
            <a:rect r="r" b="b" t="t" l="l"/>
            <a:pathLst>
              <a:path h="346353" w="346353">
                <a:moveTo>
                  <a:pt x="0" y="0"/>
                </a:moveTo>
                <a:lnTo>
                  <a:pt x="346353" y="0"/>
                </a:lnTo>
                <a:lnTo>
                  <a:pt x="346353" y="346353"/>
                </a:lnTo>
                <a:lnTo>
                  <a:pt x="0" y="346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93952" t="-141369" r="-209353" b="-47264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314411" y="2943390"/>
            <a:ext cx="1325442" cy="1325442"/>
          </a:xfrm>
          <a:custGeom>
            <a:avLst/>
            <a:gdLst/>
            <a:ahLst/>
            <a:cxnLst/>
            <a:rect r="r" b="b" t="t" l="l"/>
            <a:pathLst>
              <a:path h="1325442" w="1325442">
                <a:moveTo>
                  <a:pt x="0" y="0"/>
                </a:moveTo>
                <a:lnTo>
                  <a:pt x="1325442" y="0"/>
                </a:lnTo>
                <a:lnTo>
                  <a:pt x="1325442" y="1325442"/>
                </a:lnTo>
                <a:lnTo>
                  <a:pt x="0" y="13254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93952" t="-141369" r="-209353" b="-47264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49428" y="5295869"/>
            <a:ext cx="346353" cy="346353"/>
          </a:xfrm>
          <a:custGeom>
            <a:avLst/>
            <a:gdLst/>
            <a:ahLst/>
            <a:cxnLst/>
            <a:rect r="r" b="b" t="t" l="l"/>
            <a:pathLst>
              <a:path h="346353" w="346353">
                <a:moveTo>
                  <a:pt x="0" y="0"/>
                </a:moveTo>
                <a:lnTo>
                  <a:pt x="346353" y="0"/>
                </a:lnTo>
                <a:lnTo>
                  <a:pt x="346353" y="346353"/>
                </a:lnTo>
                <a:lnTo>
                  <a:pt x="0" y="346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93952" t="-141369" r="-209353" b="-47264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05019" y="4089130"/>
            <a:ext cx="325915" cy="310434"/>
          </a:xfrm>
          <a:custGeom>
            <a:avLst/>
            <a:gdLst/>
            <a:ahLst/>
            <a:cxnLst/>
            <a:rect r="r" b="b" t="t" l="l"/>
            <a:pathLst>
              <a:path h="310434" w="325915">
                <a:moveTo>
                  <a:pt x="0" y="0"/>
                </a:moveTo>
                <a:lnTo>
                  <a:pt x="325915" y="0"/>
                </a:lnTo>
                <a:lnTo>
                  <a:pt x="325915" y="310434"/>
                </a:lnTo>
                <a:lnTo>
                  <a:pt x="0" y="310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71659" y="5313828"/>
            <a:ext cx="325915" cy="310434"/>
          </a:xfrm>
          <a:custGeom>
            <a:avLst/>
            <a:gdLst/>
            <a:ahLst/>
            <a:cxnLst/>
            <a:rect r="r" b="b" t="t" l="l"/>
            <a:pathLst>
              <a:path h="310434" w="325915">
                <a:moveTo>
                  <a:pt x="0" y="0"/>
                </a:moveTo>
                <a:lnTo>
                  <a:pt x="325915" y="0"/>
                </a:lnTo>
                <a:lnTo>
                  <a:pt x="325915" y="310435"/>
                </a:lnTo>
                <a:lnTo>
                  <a:pt x="0" y="3104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11383394" y="1269686"/>
            <a:ext cx="3962905" cy="3611197"/>
          </a:xfrm>
          <a:custGeom>
            <a:avLst/>
            <a:gdLst/>
            <a:ahLst/>
            <a:cxnLst/>
            <a:rect r="r" b="b" t="t" l="l"/>
            <a:pathLst>
              <a:path h="3611197" w="3962905">
                <a:moveTo>
                  <a:pt x="3962905" y="0"/>
                </a:moveTo>
                <a:lnTo>
                  <a:pt x="0" y="0"/>
                </a:lnTo>
                <a:lnTo>
                  <a:pt x="0" y="3611197"/>
                </a:lnTo>
                <a:lnTo>
                  <a:pt x="3962905" y="3611197"/>
                </a:lnTo>
                <a:lnTo>
                  <a:pt x="396290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1510045" y="1385096"/>
            <a:ext cx="3703500" cy="3374815"/>
          </a:xfrm>
          <a:custGeom>
            <a:avLst/>
            <a:gdLst/>
            <a:ahLst/>
            <a:cxnLst/>
            <a:rect r="r" b="b" t="t" l="l"/>
            <a:pathLst>
              <a:path h="3374815" w="3703500">
                <a:moveTo>
                  <a:pt x="3703500" y="0"/>
                </a:moveTo>
                <a:lnTo>
                  <a:pt x="0" y="0"/>
                </a:lnTo>
                <a:lnTo>
                  <a:pt x="0" y="3374815"/>
                </a:lnTo>
                <a:lnTo>
                  <a:pt x="3703500" y="3374815"/>
                </a:lnTo>
                <a:lnTo>
                  <a:pt x="370350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812104">
            <a:off x="11242800" y="8611360"/>
            <a:ext cx="281187" cy="281187"/>
          </a:xfrm>
          <a:custGeom>
            <a:avLst/>
            <a:gdLst/>
            <a:ahLst/>
            <a:cxnLst/>
            <a:rect r="r" b="b" t="t" l="l"/>
            <a:pathLst>
              <a:path h="281187" w="281187">
                <a:moveTo>
                  <a:pt x="0" y="0"/>
                </a:moveTo>
                <a:lnTo>
                  <a:pt x="281187" y="0"/>
                </a:lnTo>
                <a:lnTo>
                  <a:pt x="281187" y="281187"/>
                </a:lnTo>
                <a:lnTo>
                  <a:pt x="0" y="28118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7693297">
            <a:off x="11291173" y="3885121"/>
            <a:ext cx="534831" cy="372516"/>
            <a:chOff x="0" y="0"/>
            <a:chExt cx="1388368" cy="96701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88368" cy="967014"/>
            </a:xfrm>
            <a:custGeom>
              <a:avLst/>
              <a:gdLst/>
              <a:ahLst/>
              <a:cxnLst/>
              <a:rect r="r" b="b" t="t" l="l"/>
              <a:pathLst>
                <a:path h="967014" w="1388368">
                  <a:moveTo>
                    <a:pt x="694184" y="0"/>
                  </a:moveTo>
                  <a:lnTo>
                    <a:pt x="1388368" y="967014"/>
                  </a:lnTo>
                  <a:lnTo>
                    <a:pt x="0" y="967014"/>
                  </a:lnTo>
                  <a:lnTo>
                    <a:pt x="694184" y="0"/>
                  </a:lnTo>
                  <a:close/>
                </a:path>
              </a:pathLst>
            </a:custGeom>
            <a:solidFill>
              <a:srgbClr val="69968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216932" y="429921"/>
              <a:ext cx="954503" cy="468021"/>
            </a:xfrm>
            <a:prstGeom prst="rect">
              <a:avLst/>
            </a:prstGeom>
          </p:spPr>
          <p:txBody>
            <a:bodyPr anchor="ctr" rtlCol="false" tIns="34948" lIns="34948" bIns="34948" rIns="34948"/>
            <a:lstStyle/>
            <a:p>
              <a:pPr algn="ctr">
                <a:lnSpc>
                  <a:spcPts val="1212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-10800000">
            <a:off x="-355006" y="7472829"/>
            <a:ext cx="10669417" cy="1543694"/>
          </a:xfrm>
          <a:custGeom>
            <a:avLst/>
            <a:gdLst/>
            <a:ahLst/>
            <a:cxnLst/>
            <a:rect r="r" b="b" t="t" l="l"/>
            <a:pathLst>
              <a:path h="1543694" w="10669417">
                <a:moveTo>
                  <a:pt x="0" y="0"/>
                </a:moveTo>
                <a:lnTo>
                  <a:pt x="10669417" y="0"/>
                </a:lnTo>
                <a:lnTo>
                  <a:pt x="10669417" y="1543695"/>
                </a:lnTo>
                <a:lnTo>
                  <a:pt x="0" y="15436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6904" t="-870683" r="-143191" b="-13208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5948003" y="9155315"/>
            <a:ext cx="2101152" cy="896349"/>
            <a:chOff x="0" y="0"/>
            <a:chExt cx="2801536" cy="1195132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648507"/>
              <a:ext cx="1952363" cy="293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59"/>
                </a:lnSpc>
              </a:pPr>
              <a:r>
                <a:rPr lang="en-US" sz="1453" spc="71">
                  <a:solidFill>
                    <a:srgbClr val="40665C"/>
                  </a:solidFill>
                  <a:latin typeface="Gordita"/>
                  <a:ea typeface="Gordita"/>
                  <a:cs typeface="Gordita"/>
                  <a:sym typeface="Gordita"/>
                </a:rPr>
                <a:t>814-422-8878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262406"/>
              <a:ext cx="1893895" cy="3861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94"/>
                </a:lnSpc>
              </a:pPr>
              <a:r>
                <a:rPr lang="en-US" b="true" sz="1978" spc="-29">
                  <a:solidFill>
                    <a:srgbClr val="40665C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KRISLUND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0"/>
              <a:ext cx="2347297" cy="252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21"/>
                </a:lnSpc>
              </a:pPr>
              <a:r>
                <a:rPr lang="en-US" sz="1257" spc="-18" b="true">
                  <a:solidFill>
                    <a:srgbClr val="40665C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For </a:t>
              </a:r>
              <a:r>
                <a:rPr lang="en-US" b="true" sz="1257" spc="-18">
                  <a:solidFill>
                    <a:srgbClr val="40665C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More Information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942466"/>
              <a:ext cx="2801536" cy="252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21"/>
                </a:lnSpc>
              </a:pPr>
              <a:r>
                <a:rPr lang="en-US" sz="1257" spc="-18">
                  <a:solidFill>
                    <a:srgbClr val="40665C"/>
                  </a:solidFill>
                  <a:latin typeface="Gordita"/>
                  <a:ea typeface="Gordita"/>
                  <a:cs typeface="Gordita"/>
                  <a:sym typeface="Gordita"/>
                </a:rPr>
                <a:t>registration@krislund.org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1575628" y="-450088"/>
            <a:ext cx="4087706" cy="3158682"/>
          </a:xfrm>
          <a:custGeom>
            <a:avLst/>
            <a:gdLst/>
            <a:ahLst/>
            <a:cxnLst/>
            <a:rect r="r" b="b" t="t" l="l"/>
            <a:pathLst>
              <a:path h="3158682" w="4087706">
                <a:moveTo>
                  <a:pt x="0" y="0"/>
                </a:moveTo>
                <a:lnTo>
                  <a:pt x="4087706" y="0"/>
                </a:lnTo>
                <a:lnTo>
                  <a:pt x="4087706" y="3158682"/>
                </a:lnTo>
                <a:lnTo>
                  <a:pt x="0" y="315868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495781" y="5267294"/>
            <a:ext cx="2324028" cy="101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8"/>
              </a:lnSpc>
            </a:pPr>
            <a:r>
              <a:rPr lang="en-US" sz="1999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Group activities and open discussion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30934" y="4015840"/>
            <a:ext cx="2602296" cy="101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8"/>
              </a:lnSpc>
            </a:pPr>
            <a:r>
              <a:rPr lang="en-US" sz="1999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Instruction from an experienced professional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645188" y="4116898"/>
            <a:ext cx="5315659" cy="1358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2035">
                <a:solidFill>
                  <a:srgbClr val="000000"/>
                </a:solidFill>
                <a:latin typeface="Gordita"/>
                <a:ea typeface="Gordita"/>
                <a:cs typeface="Gordita"/>
                <a:sym typeface="Gordita"/>
              </a:rPr>
              <a:t>This training will be conducted by CentreSafe and is open to employees, volunteers and supporting churches of Krislund Camp and Retreat Center.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974848" y="3034274"/>
            <a:ext cx="3008484" cy="871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b="true" sz="2576">
                <a:solidFill>
                  <a:srgbClr val="40665C"/>
                </a:solidFill>
                <a:latin typeface="Gordita Bold"/>
                <a:ea typeface="Gordita Bold"/>
                <a:cs typeface="Gordita Bold"/>
                <a:sym typeface="Gordita Bold"/>
              </a:rPr>
              <a:t>WHAT TO EXPECT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149204" y="2420513"/>
            <a:ext cx="2572491" cy="107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8"/>
              </a:lnSpc>
            </a:pPr>
            <a:r>
              <a:rPr lang="en-US" b="true" sz="2925">
                <a:solidFill>
                  <a:srgbClr val="B85E25"/>
                </a:solidFill>
                <a:latin typeface="Gordita Bold"/>
                <a:ea typeface="Gordita Bold"/>
                <a:cs typeface="Gordita Bold"/>
                <a:sym typeface="Gordita Bold"/>
              </a:rPr>
              <a:t>JUNE 11TH</a:t>
            </a:r>
          </a:p>
          <a:p>
            <a:pPr algn="ctr">
              <a:lnSpc>
                <a:spcPts val="4358"/>
              </a:lnSpc>
            </a:pPr>
            <a:r>
              <a:rPr lang="en-US" b="true" sz="2925">
                <a:solidFill>
                  <a:srgbClr val="B85E25"/>
                </a:solidFill>
                <a:latin typeface="Gordita Bold"/>
                <a:ea typeface="Gordita Bold"/>
                <a:cs typeface="Gordita Bold"/>
                <a:sym typeface="Gordita Bold"/>
              </a:rPr>
              <a:t>9AM*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448288" y="3035304"/>
            <a:ext cx="1085952" cy="1056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4"/>
              </a:lnSpc>
            </a:pPr>
            <a:r>
              <a:rPr lang="en-US" b="true" sz="1975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SIGN UP NOW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645188" y="5761251"/>
            <a:ext cx="5524483" cy="1396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9"/>
              </a:lnSpc>
            </a:pPr>
            <a:r>
              <a:rPr lang="en-US" sz="2080" i="true">
                <a:solidFill>
                  <a:srgbClr val="B85E25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*Training will be in the Retreat Center. Krislund will offer lunch after the session for $5 a person. </a:t>
            </a:r>
          </a:p>
          <a:p>
            <a:pPr algn="l">
              <a:lnSpc>
                <a:spcPts val="2829"/>
              </a:lnSpc>
            </a:pPr>
            <a:r>
              <a:rPr lang="en-US" sz="2080" i="true">
                <a:solidFill>
                  <a:srgbClr val="B85E25"/>
                </a:solidFill>
                <a:latin typeface="Gordita Italics"/>
                <a:ea typeface="Gordita Italics"/>
                <a:cs typeface="Gordita Italics"/>
                <a:sym typeface="Gordita Italics"/>
              </a:rPr>
              <a:t>Please register for the session and lunch.</a:t>
            </a:r>
          </a:p>
        </p:txBody>
      </p:sp>
      <p:pic>
        <p:nvPicPr>
          <p:cNvPr name="Picture 39" id="39"/>
          <p:cNvPicPr>
            <a:picLocks noChangeAspect="true"/>
          </p:cNvPicPr>
          <p:nvPr/>
        </p:nvPicPr>
        <p:blipFill>
          <a:blip r:embed="rId27"/>
          <a:stretch>
            <a:fillRect/>
          </a:stretch>
        </p:blipFill>
        <p:spPr>
          <a:xfrm rot="0">
            <a:off x="3173378" y="7441871"/>
            <a:ext cx="1605611" cy="1605611"/>
          </a:xfrm>
          <a:prstGeom prst="rect">
            <a:avLst/>
          </a:prstGeom>
        </p:spPr>
      </p:pic>
      <p:sp>
        <p:nvSpPr>
          <p:cNvPr name="TextBox 40" id="40"/>
          <p:cNvSpPr txBox="true"/>
          <p:nvPr/>
        </p:nvSpPr>
        <p:spPr>
          <a:xfrm rot="0">
            <a:off x="420847" y="8062233"/>
            <a:ext cx="7110673" cy="368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b="true" sz="2412" spc="132">
                <a:solidFill>
                  <a:srgbClr val="FFFFFF"/>
                </a:solidFill>
                <a:latin typeface="Gordita Bold"/>
                <a:ea typeface="Gordita Bold"/>
                <a:cs typeface="Gordita Bold"/>
                <a:sym typeface="Gordita Bold"/>
              </a:rPr>
              <a:t>Scan here to                    register now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DE6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577" y="-2294305"/>
            <a:ext cx="18288000" cy="11407140"/>
          </a:xfrm>
          <a:custGeom>
            <a:avLst/>
            <a:gdLst/>
            <a:ahLst/>
            <a:cxnLst/>
            <a:rect r="r" b="b" t="t" l="l"/>
            <a:pathLst>
              <a:path h="11407140" w="18288000">
                <a:moveTo>
                  <a:pt x="18288000" y="0"/>
                </a:moveTo>
                <a:lnTo>
                  <a:pt x="0" y="0"/>
                </a:lnTo>
                <a:lnTo>
                  <a:pt x="0" y="11407140"/>
                </a:lnTo>
                <a:lnTo>
                  <a:pt x="18288000" y="1140714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653572" y="3649033"/>
            <a:ext cx="7929829" cy="2724738"/>
            <a:chOff x="0" y="0"/>
            <a:chExt cx="10573105" cy="363298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91416"/>
              <a:ext cx="5145347" cy="3241568"/>
            </a:xfrm>
            <a:custGeom>
              <a:avLst/>
              <a:gdLst/>
              <a:ahLst/>
              <a:cxnLst/>
              <a:rect r="r" b="b" t="t" l="l"/>
              <a:pathLst>
                <a:path h="3241568" w="5145347">
                  <a:moveTo>
                    <a:pt x="0" y="0"/>
                  </a:moveTo>
                  <a:lnTo>
                    <a:pt x="5145347" y="0"/>
                  </a:lnTo>
                  <a:lnTo>
                    <a:pt x="5145347" y="3241569"/>
                  </a:lnTo>
                  <a:lnTo>
                    <a:pt x="0" y="3241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806462" y="0"/>
              <a:ext cx="5766642" cy="3632985"/>
            </a:xfrm>
            <a:custGeom>
              <a:avLst/>
              <a:gdLst/>
              <a:ahLst/>
              <a:cxnLst/>
              <a:rect r="r" b="b" t="t" l="l"/>
              <a:pathLst>
                <a:path h="3632985" w="5766642">
                  <a:moveTo>
                    <a:pt x="0" y="0"/>
                  </a:moveTo>
                  <a:lnTo>
                    <a:pt x="5766643" y="0"/>
                  </a:lnTo>
                  <a:lnTo>
                    <a:pt x="5766643" y="3632985"/>
                  </a:lnTo>
                  <a:lnTo>
                    <a:pt x="0" y="3632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577" y="7290311"/>
            <a:ext cx="18689345" cy="6862454"/>
          </a:xfrm>
          <a:custGeom>
            <a:avLst/>
            <a:gdLst/>
            <a:ahLst/>
            <a:cxnLst/>
            <a:rect r="r" b="b" t="t" l="l"/>
            <a:pathLst>
              <a:path h="6862454" w="18689345">
                <a:moveTo>
                  <a:pt x="0" y="0"/>
                </a:moveTo>
                <a:lnTo>
                  <a:pt x="18689344" y="0"/>
                </a:lnTo>
                <a:lnTo>
                  <a:pt x="18689344" y="6862454"/>
                </a:lnTo>
                <a:lnTo>
                  <a:pt x="0" y="6862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776" t="-123" r="0" b="-12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339432" y="8108957"/>
            <a:ext cx="4599939" cy="1829522"/>
            <a:chOff x="0" y="0"/>
            <a:chExt cx="1104885" cy="4394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4885" cy="439443"/>
            </a:xfrm>
            <a:custGeom>
              <a:avLst/>
              <a:gdLst/>
              <a:ahLst/>
              <a:cxnLst/>
              <a:rect r="r" b="b" t="t" l="l"/>
              <a:pathLst>
                <a:path h="439443" w="1104885">
                  <a:moveTo>
                    <a:pt x="21880" y="0"/>
                  </a:moveTo>
                  <a:lnTo>
                    <a:pt x="1083006" y="0"/>
                  </a:lnTo>
                  <a:cubicBezTo>
                    <a:pt x="1095089" y="0"/>
                    <a:pt x="1104885" y="9796"/>
                    <a:pt x="1104885" y="21880"/>
                  </a:cubicBezTo>
                  <a:lnTo>
                    <a:pt x="1104885" y="417563"/>
                  </a:lnTo>
                  <a:cubicBezTo>
                    <a:pt x="1104885" y="429647"/>
                    <a:pt x="1095089" y="439443"/>
                    <a:pt x="1083006" y="439443"/>
                  </a:cubicBezTo>
                  <a:lnTo>
                    <a:pt x="21880" y="439443"/>
                  </a:lnTo>
                  <a:cubicBezTo>
                    <a:pt x="9796" y="439443"/>
                    <a:pt x="0" y="429647"/>
                    <a:pt x="0" y="417563"/>
                  </a:cubicBezTo>
                  <a:lnTo>
                    <a:pt x="0" y="21880"/>
                  </a:lnTo>
                  <a:cubicBezTo>
                    <a:pt x="0" y="9796"/>
                    <a:pt x="9796" y="0"/>
                    <a:pt x="21880" y="0"/>
                  </a:cubicBezTo>
                  <a:close/>
                </a:path>
              </a:pathLst>
            </a:custGeom>
            <a:solidFill>
              <a:srgbClr val="3C8211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104885" cy="448968"/>
            </a:xfrm>
            <a:prstGeom prst="rect">
              <a:avLst/>
            </a:prstGeom>
          </p:spPr>
          <p:txBody>
            <a:bodyPr anchor="ctr" rtlCol="false" tIns="38705" lIns="38705" bIns="38705" rIns="38705"/>
            <a:lstStyle/>
            <a:p>
              <a:pPr algn="ctr">
                <a:lnSpc>
                  <a:spcPts val="81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0" y="1742913"/>
            <a:ext cx="4608007" cy="2666884"/>
          </a:xfrm>
          <a:custGeom>
            <a:avLst/>
            <a:gdLst/>
            <a:ahLst/>
            <a:cxnLst/>
            <a:rect r="r" b="b" t="t" l="l"/>
            <a:pathLst>
              <a:path h="2666884" w="4608007">
                <a:moveTo>
                  <a:pt x="0" y="0"/>
                </a:moveTo>
                <a:lnTo>
                  <a:pt x="4608007" y="0"/>
                </a:lnTo>
                <a:lnTo>
                  <a:pt x="4608007" y="2666884"/>
                </a:lnTo>
                <a:lnTo>
                  <a:pt x="0" y="266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25650" y="344133"/>
            <a:ext cx="4608007" cy="2666884"/>
          </a:xfrm>
          <a:custGeom>
            <a:avLst/>
            <a:gdLst/>
            <a:ahLst/>
            <a:cxnLst/>
            <a:rect r="r" b="b" t="t" l="l"/>
            <a:pathLst>
              <a:path h="2666884" w="4608007">
                <a:moveTo>
                  <a:pt x="0" y="0"/>
                </a:moveTo>
                <a:lnTo>
                  <a:pt x="4608007" y="0"/>
                </a:lnTo>
                <a:lnTo>
                  <a:pt x="4608007" y="2666884"/>
                </a:lnTo>
                <a:lnTo>
                  <a:pt x="0" y="2666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33386" y="4895618"/>
            <a:ext cx="3051921" cy="3611740"/>
          </a:xfrm>
          <a:custGeom>
            <a:avLst/>
            <a:gdLst/>
            <a:ahLst/>
            <a:cxnLst/>
            <a:rect r="r" b="b" t="t" l="l"/>
            <a:pathLst>
              <a:path h="3611740" w="3051921">
                <a:moveTo>
                  <a:pt x="0" y="0"/>
                </a:moveTo>
                <a:lnTo>
                  <a:pt x="3051920" y="0"/>
                </a:lnTo>
                <a:lnTo>
                  <a:pt x="3051920" y="3611741"/>
                </a:lnTo>
                <a:lnTo>
                  <a:pt x="0" y="361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522420" y="3467779"/>
            <a:ext cx="3741414" cy="4427709"/>
          </a:xfrm>
          <a:custGeom>
            <a:avLst/>
            <a:gdLst/>
            <a:ahLst/>
            <a:cxnLst/>
            <a:rect r="r" b="b" t="t" l="l"/>
            <a:pathLst>
              <a:path h="4427709" w="3741414">
                <a:moveTo>
                  <a:pt x="0" y="0"/>
                </a:moveTo>
                <a:lnTo>
                  <a:pt x="3741413" y="0"/>
                </a:lnTo>
                <a:lnTo>
                  <a:pt x="3741413" y="4427709"/>
                </a:lnTo>
                <a:lnTo>
                  <a:pt x="0" y="44277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617847" y="4322555"/>
            <a:ext cx="3051921" cy="3611740"/>
          </a:xfrm>
          <a:custGeom>
            <a:avLst/>
            <a:gdLst/>
            <a:ahLst/>
            <a:cxnLst/>
            <a:rect r="r" b="b" t="t" l="l"/>
            <a:pathLst>
              <a:path h="3611740" w="3051921">
                <a:moveTo>
                  <a:pt x="0" y="0"/>
                </a:moveTo>
                <a:lnTo>
                  <a:pt x="3051920" y="0"/>
                </a:lnTo>
                <a:lnTo>
                  <a:pt x="3051920" y="3611740"/>
                </a:lnTo>
                <a:lnTo>
                  <a:pt x="0" y="3611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380856" y="3952141"/>
            <a:ext cx="3741414" cy="4427709"/>
          </a:xfrm>
          <a:custGeom>
            <a:avLst/>
            <a:gdLst/>
            <a:ahLst/>
            <a:cxnLst/>
            <a:rect r="r" b="b" t="t" l="l"/>
            <a:pathLst>
              <a:path h="4427709" w="3741414">
                <a:moveTo>
                  <a:pt x="0" y="0"/>
                </a:moveTo>
                <a:lnTo>
                  <a:pt x="3741414" y="0"/>
                </a:lnTo>
                <a:lnTo>
                  <a:pt x="3741414" y="4427709"/>
                </a:lnTo>
                <a:lnTo>
                  <a:pt x="0" y="44277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1905628">
            <a:off x="8477770" y="-3192725"/>
            <a:ext cx="5893556" cy="12407486"/>
          </a:xfrm>
          <a:custGeom>
            <a:avLst/>
            <a:gdLst/>
            <a:ahLst/>
            <a:cxnLst/>
            <a:rect r="r" b="b" t="t" l="l"/>
            <a:pathLst>
              <a:path h="12407486" w="5893556">
                <a:moveTo>
                  <a:pt x="0" y="0"/>
                </a:moveTo>
                <a:lnTo>
                  <a:pt x="5893556" y="0"/>
                </a:lnTo>
                <a:lnTo>
                  <a:pt x="5893556" y="12407485"/>
                </a:lnTo>
                <a:lnTo>
                  <a:pt x="0" y="1240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06745" y="6118095"/>
            <a:ext cx="2889663" cy="2963126"/>
          </a:xfrm>
          <a:custGeom>
            <a:avLst/>
            <a:gdLst/>
            <a:ahLst/>
            <a:cxnLst/>
            <a:rect r="r" b="b" t="t" l="l"/>
            <a:pathLst>
              <a:path h="2963126" w="2889663">
                <a:moveTo>
                  <a:pt x="0" y="0"/>
                </a:moveTo>
                <a:lnTo>
                  <a:pt x="2889663" y="0"/>
                </a:lnTo>
                <a:lnTo>
                  <a:pt x="2889663" y="2963126"/>
                </a:lnTo>
                <a:lnTo>
                  <a:pt x="0" y="29631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13463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015797" y="6553990"/>
            <a:ext cx="2027259" cy="1671324"/>
          </a:xfrm>
          <a:custGeom>
            <a:avLst/>
            <a:gdLst/>
            <a:ahLst/>
            <a:cxnLst/>
            <a:rect r="r" b="b" t="t" l="l"/>
            <a:pathLst>
              <a:path h="1671324" w="2027259">
                <a:moveTo>
                  <a:pt x="0" y="0"/>
                </a:moveTo>
                <a:lnTo>
                  <a:pt x="2027259" y="0"/>
                </a:lnTo>
                <a:lnTo>
                  <a:pt x="2027259" y="1671324"/>
                </a:lnTo>
                <a:lnTo>
                  <a:pt x="0" y="1671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569" t="-536" r="-4296" b="-53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448907" y="8772141"/>
            <a:ext cx="1390186" cy="1384220"/>
          </a:xfrm>
          <a:custGeom>
            <a:avLst/>
            <a:gdLst/>
            <a:ahLst/>
            <a:cxnLst/>
            <a:rect r="r" b="b" t="t" l="l"/>
            <a:pathLst>
              <a:path h="1384220" w="1390186">
                <a:moveTo>
                  <a:pt x="0" y="0"/>
                </a:moveTo>
                <a:lnTo>
                  <a:pt x="1390186" y="0"/>
                </a:lnTo>
                <a:lnTo>
                  <a:pt x="1390186" y="1384220"/>
                </a:lnTo>
                <a:lnTo>
                  <a:pt x="0" y="1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68" t="-7109" r="-7947" b="-7799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964737" y="953226"/>
            <a:ext cx="4775023" cy="446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6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3489688" y="1002991"/>
            <a:ext cx="11323776" cy="915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0"/>
              </a:lnSpc>
            </a:pPr>
            <a:r>
              <a:rPr lang="en-US" b="true" sz="5327">
                <a:solidFill>
                  <a:srgbClr val="235404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2026 “CHIP IN FOR KRISLUND”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863259" y="1658874"/>
            <a:ext cx="8051188" cy="76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sz="3874" spc="1797">
                <a:solidFill>
                  <a:srgbClr val="1A3B04"/>
                </a:solidFill>
                <a:latin typeface="Cooper Hewitt"/>
                <a:ea typeface="Cooper Hewitt"/>
                <a:cs typeface="Cooper Hewitt"/>
                <a:sym typeface="Cooper Hewitt"/>
              </a:rPr>
              <a:t>GOLF TOURNAMENT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726656" y="2360550"/>
            <a:ext cx="6324393" cy="726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b="true" sz="3650">
                <a:solidFill>
                  <a:srgbClr val="1A3B04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FRIDAY, SEPTEMBER 11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277353" y="2967888"/>
            <a:ext cx="5222999" cy="68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933" b="true">
                <a:solidFill>
                  <a:srgbClr val="1A3B04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8:00 AM - 3:00 PM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492363" y="3541475"/>
            <a:ext cx="6792979" cy="137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6"/>
              </a:lnSpc>
            </a:pPr>
            <a:r>
              <a:rPr lang="en-US" sz="3933" b="true">
                <a:solidFill>
                  <a:srgbClr val="1A3B04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Nittany Country Club</a:t>
            </a:r>
          </a:p>
          <a:p>
            <a:pPr algn="ctr">
              <a:lnSpc>
                <a:spcPts val="5506"/>
              </a:lnSpc>
            </a:pPr>
            <a:r>
              <a:rPr lang="en-US" sz="3933" b="true">
                <a:solidFill>
                  <a:srgbClr val="1A3B04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Mingoville, PA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542531" y="8152493"/>
            <a:ext cx="2285991" cy="463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 b="true">
                <a:solidFill>
                  <a:srgbClr val="FFFFFF"/>
                </a:solidFill>
                <a:latin typeface="Articulat Bold"/>
                <a:ea typeface="Articulat Bold"/>
                <a:cs typeface="Articulat Bold"/>
                <a:sym typeface="Articulat Bold"/>
              </a:rPr>
              <a:t>Register Now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71311" y="7261736"/>
            <a:ext cx="7714" cy="246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0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13556353" y="8568256"/>
            <a:ext cx="4258348" cy="1269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3"/>
              </a:lnSpc>
            </a:pPr>
            <a:r>
              <a:rPr lang="en-US" sz="2112">
                <a:solidFill>
                  <a:srgbClr val="FFFFFF"/>
                </a:solidFill>
                <a:latin typeface="Aileron Thin"/>
                <a:ea typeface="Aileron Thin"/>
                <a:cs typeface="Aileron Thin"/>
                <a:sym typeface="Aileron Thin"/>
              </a:rPr>
              <a:t>Register online at </a:t>
            </a:r>
          </a:p>
          <a:p>
            <a:pPr algn="ctr">
              <a:lnSpc>
                <a:spcPts val="2513"/>
              </a:lnSpc>
            </a:pPr>
            <a:r>
              <a:rPr lang="en-US" b="true" sz="2112" i="true">
                <a:solidFill>
                  <a:srgbClr val="FFFFFF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birdease.com/krislundgolf</a:t>
            </a:r>
            <a:r>
              <a:rPr lang="en-US" sz="2112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</a:p>
          <a:p>
            <a:pPr algn="ctr">
              <a:lnSpc>
                <a:spcPts val="2513"/>
              </a:lnSpc>
            </a:pPr>
            <a:r>
              <a:rPr lang="en-US" sz="2112">
                <a:solidFill>
                  <a:srgbClr val="FFFFFF"/>
                </a:solidFill>
                <a:latin typeface="Aileron Thin"/>
                <a:ea typeface="Aileron Thin"/>
                <a:cs typeface="Aileron Thin"/>
                <a:sym typeface="Aileron Thin"/>
              </a:rPr>
              <a:t>or scan the code</a:t>
            </a:r>
          </a:p>
          <a:p>
            <a:pPr algn="ctr">
              <a:lnSpc>
                <a:spcPts val="2513"/>
              </a:lnSpc>
            </a:pPr>
            <a:r>
              <a:rPr lang="en-US" sz="2112">
                <a:solidFill>
                  <a:srgbClr val="FFFFFF"/>
                </a:solidFill>
                <a:latin typeface="Aileron Thin"/>
                <a:ea typeface="Aileron Thin"/>
                <a:cs typeface="Aileron Thin"/>
                <a:sym typeface="Aileron Thin"/>
              </a:rPr>
              <a:t>for more info, call (814) 422-8878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13340" y="8530496"/>
            <a:ext cx="5140232" cy="1407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9"/>
              </a:lnSpc>
            </a:pPr>
            <a:r>
              <a:rPr lang="en-US" b="true" sz="2692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Sponsorship opportunities available at </a:t>
            </a:r>
            <a:r>
              <a:rPr lang="en-US" b="true" sz="2692" i="true">
                <a:solidFill>
                  <a:srgbClr val="FFFFFF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birdease.com/krislundgolf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750327" y="48340"/>
            <a:ext cx="8277052" cy="962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5"/>
              </a:lnSpc>
            </a:pPr>
            <a:r>
              <a:rPr lang="en-US" sz="5596" b="true">
                <a:solidFill>
                  <a:srgbClr val="295B09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b="true" sz="5596" i="true">
                <a:solidFill>
                  <a:srgbClr val="295B09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Send Kids To Camp</a:t>
            </a:r>
            <a:r>
              <a:rPr lang="en-US" sz="5596" b="true">
                <a:solidFill>
                  <a:srgbClr val="295B09"/>
                </a:solidFill>
                <a:latin typeface="Aileron Bold"/>
                <a:ea typeface="Aileron Bold"/>
                <a:cs typeface="Aileron Bold"/>
                <a:sym typeface="Aileron Bold"/>
              </a:rPr>
              <a:t>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DAHGjU4BqgQ</dc:identifier>
  <dcterms:modified xsi:type="dcterms:W3CDTF">2011-08-01T06:04:30Z</dcterms:modified>
  <cp:revision>1</cp:revision>
  <dc:title>2026 Spring-Summer Events (Presentation)</dc:title>
</cp:coreProperties>
</file>